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Inter SemiBold"/>
      <p:regular r:id="rId16"/>
      <p:bold r:id="rId17"/>
      <p:italic r:id="rId18"/>
      <p:boldItalic r:id="rId19"/>
    </p:embeddedFont>
    <p:embeddedFont>
      <p:font typeface="Inter Light"/>
      <p:regular r:id="rId20"/>
      <p:bold r:id="rId21"/>
      <p:italic r:id="rId22"/>
      <p:boldItalic r:id="rId23"/>
    </p:embeddedFont>
    <p:embeddedFont>
      <p:font typeface="Inter"/>
      <p:regular r:id="rId24"/>
      <p:bold r:id="rId25"/>
      <p:italic r:id="rId26"/>
      <p:boldItalic r:id="rId27"/>
    </p:embeddedFont>
    <p:embeddedFont>
      <p:font typeface="Inter ExtraBold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Light-regular.fntdata"/><Relationship Id="rId22" Type="http://schemas.openxmlformats.org/officeDocument/2006/relationships/font" Target="fonts/InterLight-italic.fntdata"/><Relationship Id="rId21" Type="http://schemas.openxmlformats.org/officeDocument/2006/relationships/font" Target="fonts/InterLight-bold.fntdata"/><Relationship Id="rId24" Type="http://schemas.openxmlformats.org/officeDocument/2006/relationships/font" Target="fonts/Inter-regular.fntdata"/><Relationship Id="rId23" Type="http://schemas.openxmlformats.org/officeDocument/2006/relationships/font" Target="fonts/InterLigh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nter-italic.fntdata"/><Relationship Id="rId25" Type="http://schemas.openxmlformats.org/officeDocument/2006/relationships/font" Target="fonts/Inter-bold.fntdata"/><Relationship Id="rId28" Type="http://schemas.openxmlformats.org/officeDocument/2006/relationships/font" Target="fonts/InterExtraBold-bold.fntdata"/><Relationship Id="rId27" Type="http://schemas.openxmlformats.org/officeDocument/2006/relationships/font" Target="fonts/Int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Extra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InterSemiBold-bold.fntdata"/><Relationship Id="rId16" Type="http://schemas.openxmlformats.org/officeDocument/2006/relationships/font" Target="fonts/InterSemiBold-regular.fntdata"/><Relationship Id="rId19" Type="http://schemas.openxmlformats.org/officeDocument/2006/relationships/font" Target="fonts/InterSemiBold-boldItalic.fntdata"/><Relationship Id="rId18" Type="http://schemas.openxmlformats.org/officeDocument/2006/relationships/font" Target="fonts/InterSemiBold-italic.fntdata"/></Relationships>
</file>

<file path=ppt/media/image10.png>
</file>

<file path=ppt/media/image12.png>
</file>

<file path=ppt/media/image2.pn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2b299027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2b299027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2b299027d6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2b299027d6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2b299027d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2b299027d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2b299027d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2b299027d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2b299027d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2b299027d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2b299027d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2b299027d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2b299027d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2b299027d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2b299027d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32b299027d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2b299027d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2b299027d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2b299027d6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2b299027d6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2" name="Google Shape;12;p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Google Shape;13;p2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4" name="Google Shape;14;p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99" name="Google Shape;99;p1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1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11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02" name="Google Shape;102;p11"/>
          <p:cNvCxnSpPr>
            <a:endCxn id="103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1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1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" name="Google Shape;103;p11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" name="Google Shape;106;p11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7" name="Google Shape;107;p11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" name="Google Shape;108;p11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11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2" name="Google Shape;112;p11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13" name="Google Shape;113;p11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1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6" name="Google Shape;116;p1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1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2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20" name="Google Shape;120;p12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21" name="Google Shape;121;p1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2" name="Google Shape;122;p12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1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26" name="Google Shape;126;p1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7" name="Google Shape;127;p1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13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9" name="Google Shape;129;p1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0" name="Google Shape;130;p1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4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33" name="Google Shape;133;p14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34" name="Google Shape;134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14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14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14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8" name="Google Shape;138;p14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14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0" name="Google Shape;140;p14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2" name="Google Shape;142;p1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5" name="Google Shape;145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15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47" name="Google Shape;147;p15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48" name="Google Shape;148;p15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49" name="Google Shape;149;p15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0" name="Google Shape;150;p15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1" name="Google Shape;151;p15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2" name="Google Shape;152;p15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3" name="Google Shape;153;p15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4" name="Google Shape;154;p15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5" name="Google Shape;155;p15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6" name="Google Shape;156;p15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7" name="Google Shape;157;p15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8" name="Google Shape;158;p15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9" name="Google Shape;159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0" name="Google Shape;160;p1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4" name="Google Shape;164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16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166" name="Google Shape;166;p16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7" name="Google Shape;167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8" name="Google Shape;168;p16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9" name="Google Shape;169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172" name="Google Shape;172;p17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5" name="Google Shape;175;p18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6" name="Google Shape;176;p18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7" name="Google Shape;177;p18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8" name="Google Shape;178;p18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9" name="Google Shape;179;p18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180" name="Google Shape;180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18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82" name="Google Shape;182;p18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3" name="Google Shape;183;p18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84" name="Google Shape;184;p18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5" name="Google Shape;185;p18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6" name="Google Shape;186;p18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7" name="Google Shape;187;p18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8" name="Google Shape;188;p18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9" name="Google Shape;189;p18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0" name="Google Shape;190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1" name="Google Shape;191;p1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" name="Google Shape;192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5" name="Google Shape;195;p19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6" name="Google Shape;196;p19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7" name="Google Shape;197;p19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8" name="Google Shape;198;p19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9" name="Google Shape;199;p19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0" name="Google Shape;200;p19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1" name="Google Shape;201;p19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2" name="Google Shape;202;p19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3" name="Google Shape;203;p19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4" name="Google Shape;204;p19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5" name="Google Shape;205;p19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6" name="Google Shape;206;p19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7" name="Google Shape;207;p19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8" name="Google Shape;208;p19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9" name="Google Shape;209;p19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10" name="Google Shape;210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2" name="Google Shape;212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5" name="Google Shape;21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6" name="Google Shape;21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21" name="Google Shape;21;p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Google Shape;22;p3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23" name="Google Shape;23;p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" name="Google Shape;24;p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9" name="Google Shape;21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22" name="Google Shape;22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3" name="Google Shape;22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26" name="Google Shape;226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7" name="Google Shape;227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8" name="Google Shape;22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1" name="Google Shape;23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" name="Google Shape;234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5" name="Google Shape;23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8" name="Google Shape;23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2" name="Google Shape;242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4" name="Google Shape;24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47" name="Google Shape;24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0" name="Google Shape;250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1" name="Google Shape;25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28" name="Google Shape;28;p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30" name="Google Shape;30;p4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31" name="Google Shape;31;p4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32" name="Google Shape;32;p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6" name="Google Shape;25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3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8" name="Google Shape;258;p3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9" name="Google Shape;259;p3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0" name="Google Shape;260;p3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1" name="Google Shape;261;p3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2" name="Google Shape;262;p3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6" name="Google Shape;266;p3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267" name="Google Shape;26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3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1" name="Google Shape;271;p3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3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4" name="Google Shape;274;p3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7" name="Google Shape;277;p3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8" name="Google Shape;278;p3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9" name="Google Shape;279;p34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1" name="Google Shape;281;p34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2" name="Google Shape;282;p34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3" name="Google Shape;283;p34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3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7" name="Google Shape;287;p3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8" name="Google Shape;288;p3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0" name="Google Shape;290;p3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1" name="Google Shape;291;p3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2" name="Google Shape;292;p3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3" name="Google Shape;293;p3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4" name="Google Shape;294;p3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97" name="Google Shape;29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8" name="Google Shape;298;p3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1" name="Google Shape;301;p3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02" name="Google Shape;302;p3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03" name="Google Shape;303;p3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4" name="Google Shape;30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6" name="Google Shape;306;p3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07" name="Google Shape;307;p3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0" name="Google Shape;310;p3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1" name="Google Shape;311;p3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3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3" name="Google Shape;313;p3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4" name="Google Shape;314;p3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5" name="Google Shape;31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6" name="Google Shape;31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7" name="Google Shape;317;p3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18" name="Google Shape;318;p3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19" name="Google Shape;319;p3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5" name="Google Shape;325;p4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4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4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4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4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4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1" name="Google Shape;331;p4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2" name="Google Shape;332;p4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4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4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36;p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" name="Google Shape;37;p5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" name="Google Shape;39;p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Google Shape;45;p6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8" name="Google Shape;48;p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" name="Google Shape;49;p6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3" name="Google Shape;53;p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" name="Google Shape;54;p7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55" name="Google Shape;55;p7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6" name="Google Shape;56;p7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7" name="Google Shape;57;p7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8" name="Google Shape;58;p7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9" name="Google Shape;59;p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7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" name="Google Shape;64;p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" name="Google Shape;65;p8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66" name="Google Shape;66;p8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7" name="Google Shape;67;p8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68" name="Google Shape;68;p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73" name="Google Shape;73;p9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74" name="Google Shape;74;p9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75" name="Google Shape;75;p9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76" name="Google Shape;76;p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" name="Google Shape;77;p9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9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9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9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9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87" name="Google Shape;87;p1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0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0" name="Google Shape;90;p10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0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0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4" name="Google Shape;94;p10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1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6" name="Google Shape;96;p1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38761D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1"/>
          <p:cNvSpPr txBox="1"/>
          <p:nvPr>
            <p:ph type="title"/>
          </p:nvPr>
        </p:nvSpPr>
        <p:spPr>
          <a:xfrm>
            <a:off x="257875" y="1265875"/>
            <a:ext cx="4615500" cy="21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INTRODUCTION</a:t>
            </a:r>
            <a:endParaRPr sz="4200"/>
          </a:p>
        </p:txBody>
      </p:sp>
      <p:sp>
        <p:nvSpPr>
          <p:cNvPr id="340" name="Google Shape;340;p41"/>
          <p:cNvSpPr txBox="1"/>
          <p:nvPr>
            <p:ph idx="2" type="title"/>
          </p:nvPr>
        </p:nvSpPr>
        <p:spPr>
          <a:xfrm>
            <a:off x="0" y="2292175"/>
            <a:ext cx="5000700" cy="15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Title: Music Recommendation App</a:t>
            </a:r>
            <a:endParaRPr b="1"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January, 31 2025</a:t>
            </a:r>
            <a:endParaRPr b="1" sz="2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1" name="Google Shape;341;p41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8848" r="8840" t="0"/>
          <a:stretch/>
        </p:blipFill>
        <p:spPr>
          <a:xfrm>
            <a:off x="5136900" y="75"/>
            <a:ext cx="4007100" cy="5143500"/>
          </a:xfrm>
          <a:prstGeom prst="roundRect">
            <a:avLst>
              <a:gd fmla="val 16667" name="adj"/>
            </a:avLst>
          </a:prstGeom>
        </p:spPr>
      </p:pic>
      <p:sp>
        <p:nvSpPr>
          <p:cNvPr id="342" name="Google Shape;342;p41"/>
          <p:cNvSpPr/>
          <p:nvPr/>
        </p:nvSpPr>
        <p:spPr>
          <a:xfrm>
            <a:off x="181975" y="4612525"/>
            <a:ext cx="3243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By: MACDONALD OSAKWE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343" name="Google Shape;343;p41"/>
          <p:cNvSpPr/>
          <p:nvPr/>
        </p:nvSpPr>
        <p:spPr>
          <a:xfrm>
            <a:off x="6400800" y="855775"/>
            <a:ext cx="14793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       Spotify</a:t>
            </a:r>
            <a:endParaRPr>
              <a:solidFill>
                <a:schemeClr val="accen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0"/>
          <p:cNvSpPr txBox="1"/>
          <p:nvPr>
            <p:ph type="title"/>
          </p:nvPr>
        </p:nvSpPr>
        <p:spPr>
          <a:xfrm>
            <a:off x="331500" y="189000"/>
            <a:ext cx="7835400" cy="12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IMPROVEMENTS</a:t>
            </a:r>
            <a:endParaRPr/>
          </a:p>
        </p:txBody>
      </p:sp>
      <p:sp>
        <p:nvSpPr>
          <p:cNvPr id="434" name="Google Shape;434;p5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35" name="Google Shape;435;p50"/>
          <p:cNvCxnSpPr/>
          <p:nvPr/>
        </p:nvCxnSpPr>
        <p:spPr>
          <a:xfrm>
            <a:off x="2830313" y="17421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6" name="Google Shape;436;p50"/>
          <p:cNvCxnSpPr/>
          <p:nvPr/>
        </p:nvCxnSpPr>
        <p:spPr>
          <a:xfrm>
            <a:off x="5875863" y="18183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7" name="Google Shape;437;p50"/>
          <p:cNvCxnSpPr/>
          <p:nvPr/>
        </p:nvCxnSpPr>
        <p:spPr>
          <a:xfrm>
            <a:off x="2830313" y="33409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8" name="Google Shape;438;p50"/>
          <p:cNvCxnSpPr/>
          <p:nvPr/>
        </p:nvCxnSpPr>
        <p:spPr>
          <a:xfrm>
            <a:off x="5875863" y="31885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9" name="Google Shape;439;p50"/>
          <p:cNvSpPr txBox="1"/>
          <p:nvPr>
            <p:ph idx="2" type="body"/>
          </p:nvPr>
        </p:nvSpPr>
        <p:spPr>
          <a:xfrm>
            <a:off x="-162775" y="1704925"/>
            <a:ext cx="2916900" cy="28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Implement a user rating system (thumbs up/down or a star rating) for recommended songs.</a:t>
            </a:r>
            <a:endParaRPr b="1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Collect user interactions (e.g., songs they skip or play frequently) to refine future recommendations.</a:t>
            </a:r>
            <a:endParaRPr b="1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Allow users to provide explicit feedback, such as selecting a preferred genre, mood, or artist.</a:t>
            </a:r>
            <a:endParaRPr b="1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Expand Dataset with Newer Tracks and Genres</a:t>
            </a:r>
            <a:endParaRPr b="1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40" name="Google Shape;440;p50"/>
          <p:cNvSpPr txBox="1"/>
          <p:nvPr>
            <p:ph idx="4" type="body"/>
          </p:nvPr>
        </p:nvSpPr>
        <p:spPr>
          <a:xfrm>
            <a:off x="2705850" y="1657450"/>
            <a:ext cx="3086700" cy="28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Regularly update the dataset by integrating APIs that provide new song releases.</a:t>
            </a:r>
            <a:endParaRPr b="1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Include a diverse range of genres to cater to different user preferences.</a:t>
            </a:r>
            <a:endParaRPr b="1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Ensure that trending songs and emerging artists are included to keep recommendations relevant.</a:t>
            </a:r>
            <a:endParaRPr b="1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Use web scraping or third-party datasets to supplement missing or outdated data.</a:t>
            </a:r>
            <a:endParaRPr b="1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Integrate Other APIs (e.g., YouTube or SoundCloud)</a:t>
            </a:r>
            <a:endParaRPr b="1"/>
          </a:p>
        </p:txBody>
      </p:sp>
      <p:sp>
        <p:nvSpPr>
          <p:cNvPr id="441" name="Google Shape;441;p50"/>
          <p:cNvSpPr txBox="1"/>
          <p:nvPr>
            <p:ph idx="6" type="body"/>
          </p:nvPr>
        </p:nvSpPr>
        <p:spPr>
          <a:xfrm>
            <a:off x="5959200" y="1666000"/>
            <a:ext cx="2916900" cy="27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Incorporate YouTube API to fetch music videos or extended previews for recommendations.</a:t>
            </a:r>
            <a:endParaRPr b="1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Offer multiple streaming options (Spotify, YouTube, SoundCloud) so users can choose their preferred platform.</a:t>
            </a:r>
            <a:endParaRPr b="1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Enhance the recommendation model by incorporating metadata from these APIs, such as song popularity, user comments, or play counts.</a:t>
            </a:r>
            <a:endParaRPr b="1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42" name="Google Shape;442;p50"/>
          <p:cNvSpPr/>
          <p:nvPr/>
        </p:nvSpPr>
        <p:spPr>
          <a:xfrm>
            <a:off x="181975" y="4688725"/>
            <a:ext cx="3243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By: MACDONALD OSAKWE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9" name="Google Shape;349;p42"/>
          <p:cNvSpPr txBox="1"/>
          <p:nvPr>
            <p:ph type="title"/>
          </p:nvPr>
        </p:nvSpPr>
        <p:spPr>
          <a:xfrm>
            <a:off x="77350" y="487800"/>
            <a:ext cx="5092200" cy="39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CONTENT: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Purpose: </a:t>
            </a:r>
            <a:r>
              <a:rPr b="0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 a music recommendation app using Spotify data.</a:t>
            </a:r>
            <a:br>
              <a:rPr b="0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Goal: </a:t>
            </a:r>
            <a:r>
              <a:rPr b="0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Help users discover similar songs based on their preferences using song features like energy, danceability, and tempo.</a:t>
            </a:r>
            <a:b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Features:</a:t>
            </a:r>
            <a:b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○"/>
            </a:pPr>
            <a:r>
              <a:rPr b="0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Recommend songs from a curated dataset.</a:t>
            </a:r>
            <a:br>
              <a:rPr b="0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○"/>
            </a:pPr>
            <a:r>
              <a:rPr b="0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Display song images and audio clips using the Spotify API.</a:t>
            </a:r>
            <a:endParaRPr b="0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0" name="Google Shape;350;p42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20315" r="20315" t="0"/>
          <a:stretch/>
        </p:blipFill>
        <p:spPr>
          <a:xfrm>
            <a:off x="5246050" y="44400"/>
            <a:ext cx="3905400" cy="5099100"/>
          </a:xfrm>
          <a:prstGeom prst="roundRect">
            <a:avLst>
              <a:gd fmla="val 16667" name="adj"/>
            </a:avLst>
          </a:prstGeom>
        </p:spPr>
      </p:pic>
      <p:sp>
        <p:nvSpPr>
          <p:cNvPr id="351" name="Google Shape;351;p42"/>
          <p:cNvSpPr/>
          <p:nvPr/>
        </p:nvSpPr>
        <p:spPr>
          <a:xfrm>
            <a:off x="181975" y="4612525"/>
            <a:ext cx="3243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By: MACDONALD OSAKWE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3"/>
          <p:cNvSpPr txBox="1"/>
          <p:nvPr>
            <p:ph type="title"/>
          </p:nvPr>
        </p:nvSpPr>
        <p:spPr>
          <a:xfrm>
            <a:off x="76200" y="127000"/>
            <a:ext cx="6127500" cy="1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Content:</a:t>
            </a:r>
            <a:endParaRPr sz="3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57" name="Google Shape;357;p43"/>
          <p:cNvSpPr txBox="1"/>
          <p:nvPr>
            <p:ph idx="1" type="body"/>
          </p:nvPr>
        </p:nvSpPr>
        <p:spPr>
          <a:xfrm>
            <a:off x="0" y="1301825"/>
            <a:ext cx="4216500" cy="33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300"/>
              <a:buChar char="●"/>
            </a:pPr>
            <a:r>
              <a:rPr b="1" lang="en" sz="1300">
                <a:solidFill>
                  <a:srgbClr val="1F1F1F"/>
                </a:solidFill>
              </a:rPr>
              <a:t>Fields</a:t>
            </a:r>
            <a:r>
              <a:rPr lang="en" sz="1300">
                <a:solidFill>
                  <a:srgbClr val="1F1F1F"/>
                </a:solidFill>
              </a:rPr>
              <a:t>: track_name, artists, danceability, energy, valence, etc.</a:t>
            </a:r>
            <a:endParaRPr sz="1300">
              <a:solidFill>
                <a:srgbClr val="1F1F1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300"/>
              <a:buChar char="●"/>
            </a:pPr>
            <a:r>
              <a:rPr b="1" lang="en" sz="1300">
                <a:solidFill>
                  <a:srgbClr val="1F1F1F"/>
                </a:solidFill>
              </a:rPr>
              <a:t>Size</a:t>
            </a:r>
            <a:r>
              <a:rPr lang="en" sz="1300">
                <a:solidFill>
                  <a:srgbClr val="1F1F1F"/>
                </a:solidFill>
              </a:rPr>
              <a:t>: 100,000 tracks.</a:t>
            </a:r>
            <a:endParaRPr sz="1300">
              <a:solidFill>
                <a:srgbClr val="1F1F1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300"/>
              <a:buChar char="●"/>
            </a:pPr>
            <a:r>
              <a:rPr b="1" lang="en" sz="1300">
                <a:solidFill>
                  <a:srgbClr val="1F1F1F"/>
                </a:solidFill>
              </a:rPr>
              <a:t>Key Steps</a:t>
            </a:r>
            <a:endParaRPr b="1" sz="1300">
              <a:solidFill>
                <a:srgbClr val="1F1F1F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300"/>
              <a:buChar char="○"/>
            </a:pPr>
            <a:r>
              <a:rPr lang="en" sz="1300">
                <a:solidFill>
                  <a:srgbClr val="1F1F1F"/>
                </a:solidFill>
              </a:rPr>
              <a:t>Checked for missing/duplicate values.</a:t>
            </a:r>
            <a:endParaRPr sz="1300">
              <a:solidFill>
                <a:srgbClr val="1F1F1F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300"/>
              <a:buChar char="○"/>
            </a:pPr>
            <a:r>
              <a:rPr lang="en" sz="1300">
                <a:solidFill>
                  <a:srgbClr val="1F1F1F"/>
                </a:solidFill>
              </a:rPr>
              <a:t>Visualized features like popularity, danceability, and genres to understand trends.</a:t>
            </a:r>
            <a:endParaRPr sz="1300">
              <a:solidFill>
                <a:srgbClr val="1F1F1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300"/>
              <a:buChar char="●"/>
            </a:pPr>
            <a:r>
              <a:rPr b="1" lang="en" sz="1300">
                <a:solidFill>
                  <a:srgbClr val="1F1F1F"/>
                </a:solidFill>
              </a:rPr>
              <a:t>Insights:</a:t>
            </a:r>
            <a:endParaRPr b="1" sz="1300">
              <a:solidFill>
                <a:srgbClr val="1F1F1F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300"/>
              <a:buChar char="○"/>
            </a:pPr>
            <a:r>
              <a:rPr lang="en" sz="1300">
                <a:solidFill>
                  <a:srgbClr val="1F1F1F"/>
                </a:solidFill>
              </a:rPr>
              <a:t>Higher danceability is common in popular tracks.</a:t>
            </a:r>
            <a:endParaRPr sz="1300">
              <a:solidFill>
                <a:srgbClr val="1F1F1F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300"/>
              <a:buChar char="○"/>
            </a:pPr>
            <a:r>
              <a:rPr lang="en" sz="1300">
                <a:solidFill>
                  <a:srgbClr val="1F1F1F"/>
                </a:solidFill>
              </a:rPr>
              <a:t>Genres like pop and rock dominate the dataset.</a:t>
            </a:r>
            <a:endParaRPr sz="1300"/>
          </a:p>
        </p:txBody>
      </p:sp>
      <p:sp>
        <p:nvSpPr>
          <p:cNvPr id="358" name="Google Shape;358;p43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9" name="Google Shape;359;p43"/>
          <p:cNvSpPr/>
          <p:nvPr/>
        </p:nvSpPr>
        <p:spPr>
          <a:xfrm>
            <a:off x="181975" y="4612525"/>
            <a:ext cx="3243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By: MACDONALD OSAKWE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pic>
        <p:nvPicPr>
          <p:cNvPr id="360" name="Google Shape;36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603725" y="521437"/>
            <a:ext cx="4149324" cy="492377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43"/>
          <p:cNvSpPr txBox="1"/>
          <p:nvPr/>
        </p:nvSpPr>
        <p:spPr>
          <a:xfrm>
            <a:off x="5683175" y="0"/>
            <a:ext cx="3243600" cy="9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Bar Chart for Top 10 Genre</a:t>
            </a:r>
            <a:endParaRPr b="1" sz="31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4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4103" r="4094" t="0"/>
          <a:stretch/>
        </p:blipFill>
        <p:spPr>
          <a:xfrm>
            <a:off x="3441000" y="-6000"/>
            <a:ext cx="5703000" cy="2465400"/>
          </a:xfrm>
          <a:prstGeom prst="roundRect">
            <a:avLst>
              <a:gd fmla="val 16667" name="adj"/>
            </a:avLst>
          </a:prstGeom>
        </p:spPr>
      </p:pic>
      <p:pic>
        <p:nvPicPr>
          <p:cNvPr id="367" name="Google Shape;367;p44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4103" r="4094" t="0"/>
          <a:stretch/>
        </p:blipFill>
        <p:spPr>
          <a:xfrm>
            <a:off x="3441000" y="2571750"/>
            <a:ext cx="5703000" cy="2603400"/>
          </a:xfrm>
          <a:prstGeom prst="roundRect">
            <a:avLst>
              <a:gd fmla="val 16667" name="adj"/>
            </a:avLst>
          </a:prstGeom>
        </p:spPr>
      </p:pic>
      <p:sp>
        <p:nvSpPr>
          <p:cNvPr id="368" name="Google Shape;368;p44"/>
          <p:cNvSpPr txBox="1"/>
          <p:nvPr>
            <p:ph type="title"/>
          </p:nvPr>
        </p:nvSpPr>
        <p:spPr>
          <a:xfrm>
            <a:off x="0" y="537150"/>
            <a:ext cx="4263600" cy="16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>
                <a:solidFill>
                  <a:srgbClr val="F6F5EC"/>
                </a:solidFill>
              </a:rPr>
              <a:t>Word Cloud Generated for Artist:</a:t>
            </a:r>
            <a:endParaRPr sz="3400">
              <a:solidFill>
                <a:srgbClr val="F6F5EC"/>
              </a:solidFill>
            </a:endParaRPr>
          </a:p>
        </p:txBody>
      </p:sp>
      <p:sp>
        <p:nvSpPr>
          <p:cNvPr id="369" name="Google Shape;369;p4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44"/>
          <p:cNvSpPr txBox="1"/>
          <p:nvPr>
            <p:ph type="title"/>
          </p:nvPr>
        </p:nvSpPr>
        <p:spPr>
          <a:xfrm>
            <a:off x="0" y="2830150"/>
            <a:ext cx="4263600" cy="16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>
                <a:solidFill>
                  <a:srgbClr val="F6F5EC"/>
                </a:solidFill>
              </a:rPr>
              <a:t>Word Cloud Generated for Track Genre:</a:t>
            </a:r>
            <a:endParaRPr sz="3400">
              <a:solidFill>
                <a:srgbClr val="F6F5EC"/>
              </a:solidFill>
            </a:endParaRPr>
          </a:p>
        </p:txBody>
      </p:sp>
      <p:sp>
        <p:nvSpPr>
          <p:cNvPr id="371" name="Google Shape;371;p44"/>
          <p:cNvSpPr/>
          <p:nvPr/>
        </p:nvSpPr>
        <p:spPr>
          <a:xfrm>
            <a:off x="0" y="4689550"/>
            <a:ext cx="3243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By: MACDONALD OSAKWE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5"/>
          <p:cNvSpPr txBox="1"/>
          <p:nvPr>
            <p:ph type="title"/>
          </p:nvPr>
        </p:nvSpPr>
        <p:spPr>
          <a:xfrm>
            <a:off x="234150" y="386375"/>
            <a:ext cx="8675700" cy="12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MODELLING: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lt1"/>
                </a:solidFill>
              </a:rPr>
              <a:t>Recommendation Algorithm</a:t>
            </a:r>
            <a:endParaRPr sz="3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77" name="Google Shape;377;p45"/>
          <p:cNvSpPr txBox="1"/>
          <p:nvPr>
            <p:ph idx="1" type="body"/>
          </p:nvPr>
        </p:nvSpPr>
        <p:spPr>
          <a:xfrm>
            <a:off x="589475" y="2704625"/>
            <a:ext cx="20385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Used KMeans clustering to group songs based on audio features like loudness, danceability, etc.</a:t>
            </a:r>
            <a:endParaRPr b="1" sz="1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</p:txBody>
      </p:sp>
      <p:sp>
        <p:nvSpPr>
          <p:cNvPr id="378" name="Google Shape;378;p45"/>
          <p:cNvSpPr txBox="1"/>
          <p:nvPr>
            <p:ph idx="2" type="body"/>
          </p:nvPr>
        </p:nvSpPr>
        <p:spPr>
          <a:xfrm>
            <a:off x="3479700" y="2704650"/>
            <a:ext cx="20385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Computed cosine similarity to recommend songs closest to the selected track in feature space.</a:t>
            </a:r>
            <a:endParaRPr b="1" sz="1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</p:txBody>
      </p:sp>
      <p:sp>
        <p:nvSpPr>
          <p:cNvPr id="379" name="Google Shape;379;p45"/>
          <p:cNvSpPr txBox="1"/>
          <p:nvPr>
            <p:ph idx="3" type="body"/>
          </p:nvPr>
        </p:nvSpPr>
        <p:spPr>
          <a:xfrm>
            <a:off x="6360000" y="2780850"/>
            <a:ext cx="20586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Retrieved song images and audio previews using Spotify’s API.</a:t>
            </a:r>
            <a:endParaRPr b="1" sz="1500"/>
          </a:p>
        </p:txBody>
      </p:sp>
      <p:sp>
        <p:nvSpPr>
          <p:cNvPr id="380" name="Google Shape;380;p45"/>
          <p:cNvSpPr/>
          <p:nvPr/>
        </p:nvSpPr>
        <p:spPr>
          <a:xfrm>
            <a:off x="678725" y="1838223"/>
            <a:ext cx="1860000" cy="7161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  <a:effectLst>
            <a:outerShdw blurRad="57150" rotWithShape="0" algn="bl" dir="5400000" dist="19050">
              <a:srgbClr val="9900FF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Used KMeans Clustering</a:t>
            </a:r>
            <a:endParaRPr b="1" sz="17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1" name="Google Shape;381;p45"/>
          <p:cNvSpPr/>
          <p:nvPr/>
        </p:nvSpPr>
        <p:spPr>
          <a:xfrm>
            <a:off x="3552350" y="1838225"/>
            <a:ext cx="1860000" cy="7161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Compute Similarities</a:t>
            </a:r>
            <a:endParaRPr b="1" sz="17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2" name="Google Shape;382;p45"/>
          <p:cNvSpPr/>
          <p:nvPr/>
        </p:nvSpPr>
        <p:spPr>
          <a:xfrm>
            <a:off x="6303900" y="1886975"/>
            <a:ext cx="2038500" cy="6186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Spotify Integration:</a:t>
            </a:r>
            <a:endParaRPr b="1" sz="17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3" name="Google Shape;383;p45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84" name="Google Shape;384;p45"/>
          <p:cNvCxnSpPr/>
          <p:nvPr/>
        </p:nvCxnSpPr>
        <p:spPr>
          <a:xfrm>
            <a:off x="3033150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85" name="Google Shape;385;p45"/>
          <p:cNvCxnSpPr/>
          <p:nvPr/>
        </p:nvCxnSpPr>
        <p:spPr>
          <a:xfrm>
            <a:off x="5931550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386" name="Google Shape;386;p45"/>
          <p:cNvSpPr/>
          <p:nvPr/>
        </p:nvSpPr>
        <p:spPr>
          <a:xfrm>
            <a:off x="0" y="4689550"/>
            <a:ext cx="3243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By: MACDONALD OSAKWE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2" name="Google Shape;392;p46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3" name="Google Shape;393;p46"/>
          <p:cNvSpPr txBox="1"/>
          <p:nvPr/>
        </p:nvSpPr>
        <p:spPr>
          <a:xfrm>
            <a:off x="526950" y="-157400"/>
            <a:ext cx="8090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SCATTER PLOT:</a:t>
            </a:r>
            <a:r>
              <a:rPr b="1" lang="en" sz="23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CLUSTERS VISUALIZATION BY FEATURES</a:t>
            </a:r>
            <a:endParaRPr b="1" sz="23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94" name="Google Shape;39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900" y="579250"/>
            <a:ext cx="8510723" cy="4030849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46"/>
          <p:cNvSpPr/>
          <p:nvPr/>
        </p:nvSpPr>
        <p:spPr>
          <a:xfrm>
            <a:off x="0" y="4689550"/>
            <a:ext cx="3243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By: MACDONALD OSAKWE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7"/>
          <p:cNvSpPr txBox="1"/>
          <p:nvPr>
            <p:ph type="title"/>
          </p:nvPr>
        </p:nvSpPr>
        <p:spPr>
          <a:xfrm>
            <a:off x="105825" y="203200"/>
            <a:ext cx="4679100" cy="10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rgbClr val="F6F5EC"/>
                </a:solidFill>
              </a:rPr>
              <a:t>CHALLENGES AND LIMITATION</a:t>
            </a:r>
            <a:endParaRPr sz="3900">
              <a:solidFill>
                <a:srgbClr val="F6F5EC"/>
              </a:solidFill>
            </a:endParaRPr>
          </a:p>
        </p:txBody>
      </p:sp>
      <p:sp>
        <p:nvSpPr>
          <p:cNvPr id="401" name="Google Shape;401;p47"/>
          <p:cNvSpPr txBox="1"/>
          <p:nvPr>
            <p:ph idx="1" type="body"/>
          </p:nvPr>
        </p:nvSpPr>
        <p:spPr>
          <a:xfrm>
            <a:off x="0" y="1380625"/>
            <a:ext cx="4555800" cy="32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Some tracks lack audio previews due to API restrictions.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Recommendations depend heavily on feature similarity, not user listening history.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Dataset may not reflect the latest songs or trends.</a:t>
            </a:r>
            <a:br>
              <a:rPr b="1" lang="en" sz="1400"/>
            </a:br>
            <a:endParaRPr b="1"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Full audio streaming isn’t available due to licensing restrictions.</a:t>
            </a:r>
            <a:endParaRPr b="1"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</p:txBody>
      </p:sp>
      <p:sp>
        <p:nvSpPr>
          <p:cNvPr id="402" name="Google Shape;402;p4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3" name="Google Shape;40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4925" y="0"/>
            <a:ext cx="43590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47"/>
          <p:cNvSpPr/>
          <p:nvPr/>
        </p:nvSpPr>
        <p:spPr>
          <a:xfrm>
            <a:off x="0" y="4689550"/>
            <a:ext cx="3243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By: MACDONALD OSAKWE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8"/>
          <p:cNvSpPr txBox="1"/>
          <p:nvPr>
            <p:ph type="title"/>
          </p:nvPr>
        </p:nvSpPr>
        <p:spPr>
          <a:xfrm>
            <a:off x="36475" y="111775"/>
            <a:ext cx="4986300" cy="12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WITH STREAMLIT</a:t>
            </a:r>
            <a:endParaRPr/>
          </a:p>
        </p:txBody>
      </p:sp>
      <p:sp>
        <p:nvSpPr>
          <p:cNvPr id="410" name="Google Shape;410;p48"/>
          <p:cNvSpPr txBox="1"/>
          <p:nvPr>
            <p:ph idx="7" type="body"/>
          </p:nvPr>
        </p:nvSpPr>
        <p:spPr>
          <a:xfrm>
            <a:off x="88925" y="1295200"/>
            <a:ext cx="4875300" cy="33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Framework:</a:t>
            </a:r>
            <a:endParaRPr b="1"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Built a Streamlit app with an intuitive user interface.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Sidebar  for settings (Spotify logo, number of recommendations).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Main page: Song selection dropdown and 3-column grid for Recommendations</a:t>
            </a:r>
            <a:r>
              <a:rPr b="1"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Design:</a:t>
            </a:r>
            <a:endParaRPr b="1"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Color scheme: Black and green (Spotify theme).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Dynamic API calls to display images and audio previews.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Hosting: Deployed on </a:t>
            </a: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Streamlite</a:t>
            </a: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Cloud for accessibility.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Link: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4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2" name="Google Shape;41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0500" y="0"/>
            <a:ext cx="4273500" cy="5074949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48"/>
          <p:cNvSpPr/>
          <p:nvPr/>
        </p:nvSpPr>
        <p:spPr>
          <a:xfrm>
            <a:off x="0" y="4689550"/>
            <a:ext cx="3243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By: MACDONALD OSAKWE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8" name="Google Shape;418;p49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8868" l="0" r="0" t="8860"/>
          <a:stretch/>
        </p:blipFill>
        <p:spPr>
          <a:xfrm>
            <a:off x="565650" y="1569275"/>
            <a:ext cx="1466400" cy="1570200"/>
          </a:xfrm>
          <a:prstGeom prst="roundRect">
            <a:avLst>
              <a:gd fmla="val 6794" name="adj"/>
            </a:avLst>
          </a:prstGeom>
          <a:noFill/>
        </p:spPr>
      </p:pic>
      <p:sp>
        <p:nvSpPr>
          <p:cNvPr id="419" name="Google Shape;419;p49"/>
          <p:cNvSpPr txBox="1"/>
          <p:nvPr>
            <p:ph type="title"/>
          </p:nvPr>
        </p:nvSpPr>
        <p:spPr>
          <a:xfrm>
            <a:off x="1188150" y="67125"/>
            <a:ext cx="6767700" cy="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TAKEAWAYS</a:t>
            </a:r>
            <a:endParaRPr/>
          </a:p>
        </p:txBody>
      </p:sp>
      <p:sp>
        <p:nvSpPr>
          <p:cNvPr id="420" name="Google Shape;420;p49"/>
          <p:cNvSpPr txBox="1"/>
          <p:nvPr>
            <p:ph idx="1" type="subTitle"/>
          </p:nvPr>
        </p:nvSpPr>
        <p:spPr>
          <a:xfrm>
            <a:off x="566350" y="3190975"/>
            <a:ext cx="17709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Explored and prepared Spotify data for modeling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1" name="Google Shape;421;p49"/>
          <p:cNvSpPr txBox="1"/>
          <p:nvPr>
            <p:ph idx="6" type="subTitle"/>
          </p:nvPr>
        </p:nvSpPr>
        <p:spPr>
          <a:xfrm>
            <a:off x="2588275" y="3190975"/>
            <a:ext cx="1770900" cy="14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Used clustering and cosine similarity to recommend songs.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2" name="Google Shape;422;p49"/>
          <p:cNvSpPr txBox="1"/>
          <p:nvPr>
            <p:ph idx="7" type="subTitle"/>
          </p:nvPr>
        </p:nvSpPr>
        <p:spPr>
          <a:xfrm>
            <a:off x="4613127" y="3190975"/>
            <a:ext cx="17709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Integrated Spotify API for images and audio.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3" name="Google Shape;423;p49"/>
          <p:cNvSpPr txBox="1"/>
          <p:nvPr>
            <p:ph idx="8" type="subTitle"/>
          </p:nvPr>
        </p:nvSpPr>
        <p:spPr>
          <a:xfrm>
            <a:off x="6637950" y="3190975"/>
            <a:ext cx="1770900" cy="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Built and deployed an engaging app using Streamlit.</a:t>
            </a:r>
            <a:endParaRPr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424" name="Google Shape;424;p49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5253" r="5253" t="0"/>
          <a:stretch/>
        </p:blipFill>
        <p:spPr>
          <a:xfrm>
            <a:off x="2589738" y="1569288"/>
            <a:ext cx="1466400" cy="1570200"/>
          </a:xfrm>
          <a:prstGeom prst="roundRect">
            <a:avLst>
              <a:gd fmla="val 16667" name="adj"/>
            </a:avLst>
          </a:prstGeom>
        </p:spPr>
      </p:pic>
      <p:pic>
        <p:nvPicPr>
          <p:cNvPr id="425" name="Google Shape;425;p49"/>
          <p:cNvPicPr preferRelativeResize="0"/>
          <p:nvPr>
            <p:ph idx="2" type="pic"/>
          </p:nvPr>
        </p:nvPicPr>
        <p:blipFill rotWithShape="1">
          <a:blip r:embed="rId5">
            <a:alphaModFix/>
          </a:blip>
          <a:srcRect b="0" l="3305" r="3305" t="0"/>
          <a:stretch/>
        </p:blipFill>
        <p:spPr>
          <a:xfrm>
            <a:off x="4613850" y="1569288"/>
            <a:ext cx="1466400" cy="1570200"/>
          </a:xfrm>
          <a:prstGeom prst="roundRect">
            <a:avLst>
              <a:gd fmla="val 16667" name="adj"/>
            </a:avLst>
          </a:prstGeom>
        </p:spPr>
      </p:pic>
      <p:pic>
        <p:nvPicPr>
          <p:cNvPr id="426" name="Google Shape;426;p49"/>
          <p:cNvPicPr preferRelativeResize="0"/>
          <p:nvPr>
            <p:ph idx="2" type="pic"/>
          </p:nvPr>
        </p:nvPicPr>
        <p:blipFill rotWithShape="1">
          <a:blip r:embed="rId6">
            <a:alphaModFix/>
          </a:blip>
          <a:srcRect b="0" l="3305" r="3305" t="0"/>
          <a:stretch/>
        </p:blipFill>
        <p:spPr>
          <a:xfrm>
            <a:off x="6637950" y="1569288"/>
            <a:ext cx="1466400" cy="1570200"/>
          </a:xfrm>
          <a:prstGeom prst="roundRect">
            <a:avLst>
              <a:gd fmla="val 16667" name="adj"/>
            </a:avLst>
          </a:prstGeom>
        </p:spPr>
      </p:pic>
      <p:sp>
        <p:nvSpPr>
          <p:cNvPr id="427" name="Google Shape;427;p49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8" name="Google Shape;428;p49"/>
          <p:cNvSpPr/>
          <p:nvPr/>
        </p:nvSpPr>
        <p:spPr>
          <a:xfrm>
            <a:off x="0" y="4689550"/>
            <a:ext cx="3243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By: MACDONALD OSAKWE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